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210 디딤고딕" panose="020B0600000101010101" charset="-127"/>
      <p:regular r:id="rId22"/>
    </p:embeddedFont>
    <p:embeddedFont>
      <p:font typeface="210 디딤고딕 Bold" panose="020B0600000101010101" charset="-127"/>
      <p:regular r:id="rId23"/>
    </p:embeddedFont>
    <p:embeddedFont>
      <p:font typeface="210 디딤고딕 Light" panose="020B0600000101010101" charset="-127"/>
      <p:regular r:id="rId24"/>
    </p:embeddedFont>
    <p:embeddedFont>
      <p:font typeface="Black Han Sans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678407" y="2771657"/>
            <a:ext cx="12931179" cy="28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스팀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게임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기반</a:t>
            </a:r>
            <a:endParaRPr lang="en-US" sz="10381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algn="ctr">
              <a:lnSpc>
                <a:spcPts val="10173"/>
              </a:lnSpc>
            </a:pP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적정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가격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탐색</a:t>
            </a:r>
            <a:r>
              <a:rPr lang="en-US" sz="103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103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분석</a:t>
            </a:r>
            <a:endParaRPr lang="en-US" sz="10381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11528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2025.06.14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0348" y="5847360"/>
            <a:ext cx="870729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“내 </a:t>
            </a:r>
            <a:r>
              <a:rPr lang="en-US" sz="48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</a:t>
            </a:r>
            <a:r>
              <a:rPr lang="en-US" sz="48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</a:t>
            </a:r>
            <a:r>
              <a:rPr lang="en-US" sz="48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얼마에</a:t>
            </a:r>
            <a:r>
              <a:rPr lang="en-US" sz="48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48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팔아야</a:t>
            </a:r>
            <a:r>
              <a:rPr lang="en-US" sz="48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4800" dirty="0" err="1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할까</a:t>
            </a:r>
            <a:r>
              <a:rPr lang="en-US" sz="48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?”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0350" y="7208141"/>
            <a:ext cx="870729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인공지능공학부 20203029 오근주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360274" y="2624025"/>
            <a:ext cx="9554968" cy="5697150"/>
          </a:xfrm>
          <a:custGeom>
            <a:avLst/>
            <a:gdLst/>
            <a:ahLst/>
            <a:cxnLst/>
            <a:rect l="l" t="t" r="r" b="b"/>
            <a:pathLst>
              <a:path w="9554968" h="5697150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7826" y="5143500"/>
            <a:ext cx="5932448" cy="2189047"/>
          </a:xfrm>
          <a:custGeom>
            <a:avLst/>
            <a:gdLst/>
            <a:ahLst/>
            <a:cxnLst/>
            <a:rect l="l" t="t" r="r" b="b"/>
            <a:pathLst>
              <a:path w="5932448" h="2189047">
                <a:moveTo>
                  <a:pt x="0" y="0"/>
                </a:moveTo>
                <a:lnTo>
                  <a:pt x="5932448" y="0"/>
                </a:lnTo>
                <a:lnTo>
                  <a:pt x="5932448" y="2189047"/>
                </a:lnTo>
                <a:lnTo>
                  <a:pt x="0" y="218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194635" cy="161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가격에 따른 긍정 평가 비율</a:t>
            </a:r>
          </a:p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전체 게임 산점도</a:t>
            </a:r>
          </a:p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 (보기 어려워서 그래프로 변경)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798799" y="4032992"/>
            <a:ext cx="11301259" cy="5608250"/>
          </a:xfrm>
          <a:custGeom>
            <a:avLst/>
            <a:gdLst/>
            <a:ahLst/>
            <a:cxnLst/>
            <a:rect l="l" t="t" r="r" b="b"/>
            <a:pathLst>
              <a:path w="11301259" h="5608250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114" y="4664714"/>
            <a:ext cx="4573684" cy="2172404"/>
          </a:xfrm>
          <a:custGeom>
            <a:avLst/>
            <a:gdLst/>
            <a:ahLst/>
            <a:cxnLst/>
            <a:rect l="l" t="t" r="r" b="b"/>
            <a:pathLst>
              <a:path w="4573684" h="2172404">
                <a:moveTo>
                  <a:pt x="0" y="0"/>
                </a:moveTo>
                <a:lnTo>
                  <a:pt x="4573685" y="0"/>
                </a:lnTo>
                <a:lnTo>
                  <a:pt x="4573685" y="2172403"/>
                </a:lnTo>
                <a:lnTo>
                  <a:pt x="0" y="217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9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194635" cy="106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가격에 따른 긍정 평가 비율</a:t>
            </a:r>
          </a:p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10달러 단위 구간별 평균값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22" y="2875388"/>
            <a:ext cx="10858478" cy="97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가격이 높다고 항상 긍정적인 평가를 받는 것은 아니며, 가격별 크게 비율이 차이가 나지는 않으나  고가지만 만족도 낮은 구간이 있다는 것을 확인할 수 있음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189395" y="2284889"/>
            <a:ext cx="8937128" cy="7440159"/>
          </a:xfrm>
          <a:custGeom>
            <a:avLst/>
            <a:gdLst/>
            <a:ahLst/>
            <a:cxnLst/>
            <a:rect l="l" t="t" r="r" b="b"/>
            <a:pathLst>
              <a:path w="8937128" h="7440159">
                <a:moveTo>
                  <a:pt x="0" y="0"/>
                </a:moveTo>
                <a:lnTo>
                  <a:pt x="8937128" y="0"/>
                </a:lnTo>
                <a:lnTo>
                  <a:pt x="8937128" y="7440160"/>
                </a:lnTo>
                <a:lnTo>
                  <a:pt x="0" y="744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6969" y="4442567"/>
            <a:ext cx="6693174" cy="4961402"/>
          </a:xfrm>
          <a:custGeom>
            <a:avLst/>
            <a:gdLst/>
            <a:ahLst/>
            <a:cxnLst/>
            <a:rect l="l" t="t" r="r" b="b"/>
            <a:pathLst>
              <a:path w="6693174" h="4961402">
                <a:moveTo>
                  <a:pt x="0" y="0"/>
                </a:moveTo>
                <a:lnTo>
                  <a:pt x="6693174" y="0"/>
                </a:lnTo>
                <a:lnTo>
                  <a:pt x="6693174" y="4961402"/>
                </a:lnTo>
                <a:lnTo>
                  <a:pt x="0" y="496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47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19463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장르별 평균 게임 가격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4595" y="3432917"/>
            <a:ext cx="5221295" cy="97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장르별 가격을 확인하고 장르에 맞는 가격을  확인해 볼 수 있음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02087" y="4318742"/>
            <a:ext cx="5900759" cy="2620403"/>
          </a:xfrm>
          <a:custGeom>
            <a:avLst/>
            <a:gdLst/>
            <a:ahLst/>
            <a:cxnLst/>
            <a:rect l="l" t="t" r="r" b="b"/>
            <a:pathLst>
              <a:path w="5900759" h="2620403">
                <a:moveTo>
                  <a:pt x="0" y="0"/>
                </a:moveTo>
                <a:lnTo>
                  <a:pt x="5900759" y="0"/>
                </a:lnTo>
                <a:lnTo>
                  <a:pt x="5900759" y="2620403"/>
                </a:lnTo>
                <a:lnTo>
                  <a:pt x="0" y="262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02248" y="3722353"/>
            <a:ext cx="10029963" cy="5704541"/>
          </a:xfrm>
          <a:custGeom>
            <a:avLst/>
            <a:gdLst/>
            <a:ahLst/>
            <a:cxnLst/>
            <a:rect l="l" t="t" r="r" b="b"/>
            <a:pathLst>
              <a:path w="10029963" h="5704541">
                <a:moveTo>
                  <a:pt x="0" y="0"/>
                </a:moveTo>
                <a:lnTo>
                  <a:pt x="10029962" y="0"/>
                </a:lnTo>
                <a:lnTo>
                  <a:pt x="10029962" y="5704541"/>
                </a:lnTo>
                <a:lnTo>
                  <a:pt x="0" y="5704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194635" cy="106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장르별 가격에 따른 평가 비율</a:t>
            </a:r>
          </a:p>
          <a:p>
            <a:pPr algn="l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보기어려우니 상위 5개, 각각 추출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143037" y="3487527"/>
            <a:ext cx="12232585" cy="6070420"/>
          </a:xfrm>
          <a:custGeom>
            <a:avLst/>
            <a:gdLst/>
            <a:ahLst/>
            <a:cxnLst/>
            <a:rect l="l" t="t" r="r" b="b"/>
            <a:pathLst>
              <a:path w="12232585" h="6070420">
                <a:moveTo>
                  <a:pt x="0" y="0"/>
                </a:moveTo>
                <a:lnTo>
                  <a:pt x="12232585" y="0"/>
                </a:lnTo>
                <a:lnTo>
                  <a:pt x="12232585" y="6070421"/>
                </a:lnTo>
                <a:lnTo>
                  <a:pt x="0" y="6070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8212" y="2865863"/>
            <a:ext cx="5194635" cy="106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장르별 가격에 따른 평가 비율</a:t>
            </a:r>
          </a:p>
          <a:p>
            <a:pPr algn="l">
              <a:lnSpc>
                <a:spcPts val="4400"/>
              </a:lnSpc>
            </a:pPr>
            <a:endParaRPr lang="en-US" sz="220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02846" y="2452575"/>
            <a:ext cx="8963492" cy="97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early access 같은 경우 너무 높은 가격으로 갈 수록 평가가 떨어지는 것을 보임</a:t>
            </a:r>
          </a:p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strategy 같은 경우 높은 가격으로 갈 수록 평가가 올라가는 것이 보임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20078" y="2926729"/>
            <a:ext cx="6391845" cy="6516211"/>
          </a:xfrm>
          <a:custGeom>
            <a:avLst/>
            <a:gdLst/>
            <a:ahLst/>
            <a:cxnLst/>
            <a:rect l="l" t="t" r="r" b="b"/>
            <a:pathLst>
              <a:path w="6391845" h="6516211">
                <a:moveTo>
                  <a:pt x="0" y="0"/>
                </a:moveTo>
                <a:lnTo>
                  <a:pt x="6391844" y="0"/>
                </a:lnTo>
                <a:lnTo>
                  <a:pt x="6391844" y="6516212"/>
                </a:lnTo>
                <a:lnTo>
                  <a:pt x="0" y="6516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2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16000" y="2245120"/>
            <a:ext cx="5194635" cy="106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장르별 가격에 따른 평가 비율</a:t>
            </a:r>
          </a:p>
          <a:p>
            <a:pPr algn="l">
              <a:lnSpc>
                <a:spcPts val="4400"/>
              </a:lnSpc>
            </a:pPr>
            <a:endParaRPr lang="en-US" sz="220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49950" y="2926729"/>
            <a:ext cx="6770461" cy="6576578"/>
          </a:xfrm>
          <a:custGeom>
            <a:avLst/>
            <a:gdLst/>
            <a:ahLst/>
            <a:cxnLst/>
            <a:rect l="l" t="t" r="r" b="b"/>
            <a:pathLst>
              <a:path w="6770461" h="6576578">
                <a:moveTo>
                  <a:pt x="0" y="0"/>
                </a:moveTo>
                <a:lnTo>
                  <a:pt x="6770462" y="0"/>
                </a:lnTo>
                <a:lnTo>
                  <a:pt x="6770462" y="6576579"/>
                </a:lnTo>
                <a:lnTo>
                  <a:pt x="0" y="657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857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985816" y="2324482"/>
            <a:ext cx="7220012" cy="2040297"/>
          </a:xfrm>
          <a:custGeom>
            <a:avLst/>
            <a:gdLst/>
            <a:ahLst/>
            <a:cxnLst/>
            <a:rect l="l" t="t" r="r" b="b"/>
            <a:pathLst>
              <a:path w="7220012" h="2040297">
                <a:moveTo>
                  <a:pt x="0" y="0"/>
                </a:moveTo>
                <a:lnTo>
                  <a:pt x="7220011" y="0"/>
                </a:lnTo>
                <a:lnTo>
                  <a:pt x="7220011" y="2040297"/>
                </a:lnTo>
                <a:lnTo>
                  <a:pt x="0" y="2040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22765" y="4317154"/>
            <a:ext cx="11301259" cy="5528629"/>
          </a:xfrm>
          <a:custGeom>
            <a:avLst/>
            <a:gdLst/>
            <a:ahLst/>
            <a:cxnLst/>
            <a:rect l="l" t="t" r="r" b="b"/>
            <a:pathLst>
              <a:path w="11301259" h="5528629">
                <a:moveTo>
                  <a:pt x="0" y="0"/>
                </a:moveTo>
                <a:lnTo>
                  <a:pt x="11301259" y="0"/>
                </a:lnTo>
                <a:lnTo>
                  <a:pt x="11301259" y="5528629"/>
                </a:lnTo>
                <a:lnTo>
                  <a:pt x="0" y="5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19463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연도에 따른 평균 가격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4595" y="3432917"/>
            <a:ext cx="5221295" cy="148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시간이 지날 수록 평균 가격이 상승한 것을 볼 수 있음</a:t>
            </a:r>
          </a:p>
          <a:p>
            <a:pPr marL="431802" lvl="1" indent="-215901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그러나 최근에는 하락세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476034" y="3604367"/>
            <a:ext cx="12178505" cy="6043583"/>
          </a:xfrm>
          <a:custGeom>
            <a:avLst/>
            <a:gdLst/>
            <a:ahLst/>
            <a:cxnLst/>
            <a:rect l="l" t="t" r="r" b="b"/>
            <a:pathLst>
              <a:path w="12178505" h="6043583">
                <a:moveTo>
                  <a:pt x="0" y="0"/>
                </a:moveTo>
                <a:lnTo>
                  <a:pt x="12178505" y="0"/>
                </a:lnTo>
                <a:lnTo>
                  <a:pt x="12178505" y="6043583"/>
                </a:lnTo>
                <a:lnTo>
                  <a:pt x="0" y="6043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8212" y="2865863"/>
            <a:ext cx="519463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연도에 따른 장르별 평균 가격(상위 5개)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532797" y="3261994"/>
            <a:ext cx="7045486" cy="6359605"/>
          </a:xfrm>
          <a:custGeom>
            <a:avLst/>
            <a:gdLst/>
            <a:ahLst/>
            <a:cxnLst/>
            <a:rect l="l" t="t" r="r" b="b"/>
            <a:pathLst>
              <a:path w="7045486" h="6359605">
                <a:moveTo>
                  <a:pt x="0" y="0"/>
                </a:moveTo>
                <a:lnTo>
                  <a:pt x="7045486" y="0"/>
                </a:lnTo>
                <a:lnTo>
                  <a:pt x="7045486" y="6359605"/>
                </a:lnTo>
                <a:lnTo>
                  <a:pt x="0" y="635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15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6446" y="2788490"/>
            <a:ext cx="7120584" cy="6794115"/>
          </a:xfrm>
          <a:custGeom>
            <a:avLst/>
            <a:gdLst/>
            <a:ahLst/>
            <a:cxnLst/>
            <a:rect l="l" t="t" r="r" b="b"/>
            <a:pathLst>
              <a:path w="7120584" h="6794115">
                <a:moveTo>
                  <a:pt x="0" y="0"/>
                </a:moveTo>
                <a:lnTo>
                  <a:pt x="7120585" y="0"/>
                </a:lnTo>
                <a:lnTo>
                  <a:pt x="7120585" y="6794115"/>
                </a:lnTo>
                <a:lnTo>
                  <a:pt x="0" y="6794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9408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39620" y="2278585"/>
            <a:ext cx="519463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연도에 따른 장르별 평균 가격(각각)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 데이터 분석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5784" y="3244837"/>
            <a:ext cx="10625266" cy="139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72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평균적으로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높은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가격대와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낮은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가격대의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긍정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평가율의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차이는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미미함</a:t>
            </a:r>
            <a:endParaRPr lang="en-US" sz="2400" dirty="0">
              <a:solidFill>
                <a:srgbClr val="000000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 Bold"/>
              <a:sym typeface="210 디딤고딕 Bold"/>
            </a:endParaRPr>
          </a:p>
          <a:p>
            <a:pPr marL="518160" lvl="1" indent="-259080" algn="l">
              <a:lnSpc>
                <a:spcPts val="3672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하지만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장르별로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가격대에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따른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긍정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평가율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차이가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존재</a:t>
            </a:r>
            <a:endParaRPr lang="en-US" sz="2400" dirty="0">
              <a:solidFill>
                <a:srgbClr val="000000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 Bold"/>
              <a:sym typeface="210 디딤고딕 Bold"/>
            </a:endParaRPr>
          </a:p>
          <a:p>
            <a:pPr marL="518160" lvl="1" indent="-259080" algn="l">
              <a:lnSpc>
                <a:spcPts val="367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시간이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지남에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평균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가격이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상승하는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추세를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보임</a:t>
            </a:r>
            <a:endParaRPr lang="en-US" sz="2400" dirty="0">
              <a:solidFill>
                <a:srgbClr val="000000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 Bold"/>
              <a:sym typeface="210 디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06427" y="2610853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분석 결론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5784" y="5568937"/>
            <a:ext cx="10625266" cy="91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72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수집한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데이터가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아니라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생각보다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양이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적었습니다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.</a:t>
            </a:r>
          </a:p>
          <a:p>
            <a:pPr marL="518160" lvl="1" indent="-259080" algn="l">
              <a:lnSpc>
                <a:spcPts val="367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Steam API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등을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활용해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데이터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수집할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있으면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좋겠습니다</a:t>
            </a: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6427" y="4934953"/>
            <a:ext cx="3845721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아쉬운 점 및 향후 방향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4. 결론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453967" y="8110598"/>
            <a:ext cx="3702265" cy="1147702"/>
          </a:xfrm>
          <a:custGeom>
            <a:avLst/>
            <a:gdLst/>
            <a:ahLst/>
            <a:cxnLst/>
            <a:rect l="l" t="t" r="r" b="b"/>
            <a:pathLst>
              <a:path w="3702265" h="1147702">
                <a:moveTo>
                  <a:pt x="0" y="0"/>
                </a:moveTo>
                <a:lnTo>
                  <a:pt x="3702265" y="0"/>
                </a:lnTo>
                <a:lnTo>
                  <a:pt x="3702265" y="1147702"/>
                </a:lnTo>
                <a:lnTo>
                  <a:pt x="0" y="114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95784" y="7435837"/>
            <a:ext cx="1416044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7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 Bold"/>
                <a:sym typeface="210 디딤고딕 Bold"/>
              </a:rPr>
              <a:t>https://www.kaggle.com/datasets/fronkongames/steam-games-dataset?resource=download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6427" y="6801853"/>
            <a:ext cx="3845721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데이터셋 출처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652338"/>
            <a:ext cx="16230600" cy="1068565"/>
            <a:chOff x="0" y="0"/>
            <a:chExt cx="4274726" cy="281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81433"/>
            </a:xfrm>
            <a:custGeom>
              <a:avLst/>
              <a:gdLst/>
              <a:ahLst/>
              <a:cxnLst/>
              <a:rect l="l" t="t" r="r" b="b"/>
              <a:pathLst>
                <a:path w="4274726" h="281433">
                  <a:moveTo>
                    <a:pt x="0" y="0"/>
                  </a:moveTo>
                  <a:lnTo>
                    <a:pt x="4274726" y="0"/>
                  </a:lnTo>
                  <a:lnTo>
                    <a:pt x="4274726" y="281433"/>
                  </a:lnTo>
                  <a:lnTo>
                    <a:pt x="0" y="281433"/>
                  </a:lnTo>
                  <a:close/>
                </a:path>
              </a:pathLst>
            </a:custGeom>
            <a:solidFill>
              <a:srgbClr val="9BADFA">
                <a:alpha val="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32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70924" y="3840551"/>
            <a:ext cx="241326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9"/>
              </a:lnSpc>
            </a:pPr>
            <a:r>
              <a:rPr lang="en-US" sz="4349">
                <a:solidFill>
                  <a:srgbClr val="2C2C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929086"/>
            <a:ext cx="16230600" cy="1068565"/>
            <a:chOff x="0" y="0"/>
            <a:chExt cx="4274726" cy="2814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81433"/>
            </a:xfrm>
            <a:custGeom>
              <a:avLst/>
              <a:gdLst/>
              <a:ahLst/>
              <a:cxnLst/>
              <a:rect l="l" t="t" r="r" b="b"/>
              <a:pathLst>
                <a:path w="4274726" h="281433">
                  <a:moveTo>
                    <a:pt x="0" y="0"/>
                  </a:moveTo>
                  <a:lnTo>
                    <a:pt x="4274726" y="0"/>
                  </a:lnTo>
                  <a:lnTo>
                    <a:pt x="4274726" y="281433"/>
                  </a:lnTo>
                  <a:lnTo>
                    <a:pt x="0" y="281433"/>
                  </a:lnTo>
                  <a:close/>
                </a:path>
              </a:pathLst>
            </a:custGeom>
            <a:solidFill>
              <a:srgbClr val="9BADFA">
                <a:alpha val="19608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74726" cy="32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70924" y="5117298"/>
            <a:ext cx="241326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9"/>
              </a:lnSpc>
            </a:pPr>
            <a:r>
              <a:rPr lang="en-US" sz="4349">
                <a:solidFill>
                  <a:srgbClr val="2C2C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205833"/>
            <a:ext cx="16230600" cy="1068565"/>
            <a:chOff x="0" y="0"/>
            <a:chExt cx="4274726" cy="281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81433"/>
            </a:xfrm>
            <a:custGeom>
              <a:avLst/>
              <a:gdLst/>
              <a:ahLst/>
              <a:cxnLst/>
              <a:rect l="l" t="t" r="r" b="b"/>
              <a:pathLst>
                <a:path w="4274726" h="281433">
                  <a:moveTo>
                    <a:pt x="0" y="0"/>
                  </a:moveTo>
                  <a:lnTo>
                    <a:pt x="4274726" y="0"/>
                  </a:lnTo>
                  <a:lnTo>
                    <a:pt x="4274726" y="281433"/>
                  </a:lnTo>
                  <a:lnTo>
                    <a:pt x="0" y="281433"/>
                  </a:lnTo>
                  <a:close/>
                </a:path>
              </a:pathLst>
            </a:custGeom>
            <a:solidFill>
              <a:srgbClr val="9BADFA">
                <a:alpha val="34902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74726" cy="32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0924" y="6394046"/>
            <a:ext cx="241326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9"/>
              </a:lnSpc>
            </a:pPr>
            <a:r>
              <a:rPr lang="en-US" sz="4349">
                <a:solidFill>
                  <a:srgbClr val="2C2C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7500015"/>
            <a:ext cx="16230600" cy="1068565"/>
            <a:chOff x="0" y="0"/>
            <a:chExt cx="4274726" cy="2814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726" cy="281433"/>
            </a:xfrm>
            <a:custGeom>
              <a:avLst/>
              <a:gdLst/>
              <a:ahLst/>
              <a:cxnLst/>
              <a:rect l="l" t="t" r="r" b="b"/>
              <a:pathLst>
                <a:path w="4274726" h="281433">
                  <a:moveTo>
                    <a:pt x="0" y="0"/>
                  </a:moveTo>
                  <a:lnTo>
                    <a:pt x="4274726" y="0"/>
                  </a:lnTo>
                  <a:lnTo>
                    <a:pt x="4274726" y="281433"/>
                  </a:lnTo>
                  <a:lnTo>
                    <a:pt x="0" y="281433"/>
                  </a:lnTo>
                  <a:close/>
                </a:path>
              </a:pathLst>
            </a:custGeom>
            <a:solidFill>
              <a:srgbClr val="9BADFA">
                <a:alpha val="4980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274726" cy="32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70924" y="7670793"/>
            <a:ext cx="241326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9"/>
              </a:lnSpc>
            </a:pPr>
            <a:r>
              <a:rPr lang="en-US" sz="4349">
                <a:solidFill>
                  <a:srgbClr val="2C2C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901412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666">
                <a:solidFill>
                  <a:srgbClr val="2C2C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 및 목적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178159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666">
                <a:solidFill>
                  <a:srgbClr val="2C2C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소개 및 전처리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454907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666">
                <a:solidFill>
                  <a:srgbClr val="2C2C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 결과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731113"/>
            <a:ext cx="1623060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666">
                <a:solidFill>
                  <a:srgbClr val="2C2C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48270" y="1923766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860922" y="4739848"/>
            <a:ext cx="12566156" cy="161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825923" y="1910091"/>
            <a:ext cx="3702265" cy="1147702"/>
          </a:xfrm>
          <a:custGeom>
            <a:avLst/>
            <a:gdLst/>
            <a:ahLst/>
            <a:cxnLst/>
            <a:rect l="l" t="t" r="r" b="b"/>
            <a:pathLst>
              <a:path w="3702265" h="1147702">
                <a:moveTo>
                  <a:pt x="0" y="0"/>
                </a:moveTo>
                <a:lnTo>
                  <a:pt x="3702265" y="0"/>
                </a:lnTo>
                <a:lnTo>
                  <a:pt x="3702265" y="1147702"/>
                </a:lnTo>
                <a:lnTo>
                  <a:pt x="0" y="114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509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 </a:t>
            </a:r>
            <a:r>
              <a:rPr lang="en-US" sz="5090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r>
              <a:rPr lang="en-US" sz="509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90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개요</a:t>
            </a:r>
            <a:r>
              <a:rPr lang="en-US" sz="509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및 </a:t>
            </a:r>
            <a:r>
              <a:rPr lang="en-US" sz="5090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목적</a:t>
            </a:r>
            <a:endParaRPr lang="en-US" sz="5090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72565" y="3776476"/>
            <a:ext cx="15086735" cy="228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게임을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직접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개발하고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출시하고자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할 때, “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얼마에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팔아야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할까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?”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라는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현실적인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고민이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생김</a:t>
            </a:r>
            <a:endParaRPr lang="en-US" sz="22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l">
              <a:lnSpc>
                <a:spcPts val="3300"/>
              </a:lnSpc>
            </a:pP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비슷한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게임들이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받는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가격과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유저들이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그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가격에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만족하는지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궁금했음</a:t>
            </a:r>
            <a:endParaRPr lang="en-US" sz="22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l">
              <a:lnSpc>
                <a:spcPts val="3300"/>
              </a:lnSpc>
            </a:pP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이에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따라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Steam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데이터를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분석하여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장르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평가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출시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시기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간의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관계를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파악하고자</a:t>
            </a:r>
            <a:r>
              <a:rPr lang="en-US" sz="22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함</a:t>
            </a: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Steam은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인디부터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대형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게임까지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혼재된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플랫폼으로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시장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가격과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평가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경향을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살펴보기에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적합한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환경임</a:t>
            </a:r>
            <a:endParaRPr lang="en-US" sz="2200" u="none" strike="noStrike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이러한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분석을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통해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개발자는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자신이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만든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게임의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적정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가격대를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설정하는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데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객관적인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기준을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마련할</a:t>
            </a:r>
            <a:r>
              <a:rPr lang="en-US" sz="2200" u="none" strike="noStrike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수 </a:t>
            </a:r>
            <a:r>
              <a:rPr lang="en-US" sz="2200" u="none" strike="noStrike" dirty="0" err="1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있음</a:t>
            </a:r>
            <a:endParaRPr lang="en-US" sz="2200" u="none" strike="noStrike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5923" y="316205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1.  연구 배경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2565" y="6907126"/>
            <a:ext cx="10629272" cy="215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Steam 게임 데이터를 기반으로 게임 가격과 유저 평가 비율 간의 관계 분석</a:t>
            </a:r>
          </a:p>
          <a:p>
            <a:pPr marL="474979" lvl="1" indent="-237490" algn="just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장르별로 평균 가격과 유저 평가의 상관관계를 파악</a:t>
            </a:r>
          </a:p>
          <a:p>
            <a:pPr marL="474979" lvl="1" indent="-237490" algn="just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출시 연도별 게임 가격 변화 추세 파악</a:t>
            </a:r>
          </a:p>
          <a:p>
            <a:pPr marL="474979" lvl="1" indent="-237490" algn="just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가격, 장르 등에 따라 평가가, 연도에 따라 가격이 어떻게 변하는지를 관찰함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5923" y="6394580"/>
            <a:ext cx="6186585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2.  연구 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 프로젝트 개요 및 목적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30246" y="4650424"/>
            <a:ext cx="3327710" cy="1937310"/>
            <a:chOff x="0" y="0"/>
            <a:chExt cx="780040" cy="454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0040" cy="454120"/>
            </a:xfrm>
            <a:custGeom>
              <a:avLst/>
              <a:gdLst/>
              <a:ahLst/>
              <a:cxnLst/>
              <a:rect l="l" t="t" r="r" b="b"/>
              <a:pathLst>
                <a:path w="780040" h="454120">
                  <a:moveTo>
                    <a:pt x="0" y="0"/>
                  </a:moveTo>
                  <a:lnTo>
                    <a:pt x="780040" y="0"/>
                  </a:lnTo>
                  <a:lnTo>
                    <a:pt x="780040" y="454120"/>
                  </a:lnTo>
                  <a:lnTo>
                    <a:pt x="0" y="4541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80040" cy="501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80525" y="4722683"/>
            <a:ext cx="3177431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window 10</a:t>
            </a:r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Python</a:t>
            </a:r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matplotlib</a:t>
            </a:r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pandas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3407" y="3800287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개발환경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6592" y="4722683"/>
            <a:ext cx="1121172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endParaRPr/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3.10.11</a:t>
            </a:r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3.10.1</a:t>
            </a:r>
          </a:p>
          <a:p>
            <a:pPr algn="l">
              <a:lnSpc>
                <a:spcPts val="3300"/>
              </a:lnSpc>
            </a:pPr>
            <a:r>
              <a:rPr lang="en-US" sz="2200" u="none" strike="noStrike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2.2.3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64508" y="4829046"/>
            <a:ext cx="14558984" cy="4895765"/>
          </a:xfrm>
          <a:custGeom>
            <a:avLst/>
            <a:gdLst/>
            <a:ahLst/>
            <a:cxnLst/>
            <a:rect l="l" t="t" r="r" b="b"/>
            <a:pathLst>
              <a:path w="14558984" h="4895765">
                <a:moveTo>
                  <a:pt x="0" y="0"/>
                </a:moveTo>
                <a:lnTo>
                  <a:pt x="14558984" y="0"/>
                </a:lnTo>
                <a:lnTo>
                  <a:pt x="14558984" y="4895765"/>
                </a:lnTo>
                <a:lnTo>
                  <a:pt x="0" y="4895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1" b="-111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8212" y="2865863"/>
            <a:ext cx="12280924" cy="161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본 프로젝트는 kaggle의 오픈 데이터셋인 Steam Games Dataset를 활용하였습니다. </a:t>
            </a: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데이터는 Steam에 출시된 11만 개 이상의 게임에 대한 정보입니다.</a:t>
            </a: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출처 : https://www.kaggle.com/datasets/fronkongames/steam-games-dataset?resource=download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데이터 소개 및 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소개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195502" y="2340086"/>
            <a:ext cx="9861751" cy="7322350"/>
          </a:xfrm>
          <a:custGeom>
            <a:avLst/>
            <a:gdLst/>
            <a:ahLst/>
            <a:cxnLst/>
            <a:rect l="l" t="t" r="r" b="b"/>
            <a:pathLst>
              <a:path w="9861751" h="7322350">
                <a:moveTo>
                  <a:pt x="0" y="0"/>
                </a:moveTo>
                <a:lnTo>
                  <a:pt x="9861751" y="0"/>
                </a:lnTo>
                <a:lnTo>
                  <a:pt x="9861751" y="7322350"/>
                </a:lnTo>
                <a:lnTo>
                  <a:pt x="0" y="732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8212" y="2865863"/>
            <a:ext cx="5194635" cy="327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필요 컬럼만 추출 및 구조화</a:t>
            </a: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JSON 형식의 Steam 데이터를 DataFrame으로 변환</a:t>
            </a:r>
          </a:p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name, price, positive, negative, genres, release_date 등 주요 컬럼만 추출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데이터 소개 및 전처리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전처리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08212" y="3604367"/>
            <a:ext cx="5005462" cy="5088541"/>
          </a:xfrm>
          <a:custGeom>
            <a:avLst/>
            <a:gdLst/>
            <a:ahLst/>
            <a:cxnLst/>
            <a:rect l="l" t="t" r="r" b="b"/>
            <a:pathLst>
              <a:path w="5005462" h="5088541">
                <a:moveTo>
                  <a:pt x="0" y="0"/>
                </a:moveTo>
                <a:lnTo>
                  <a:pt x="5005462" y="0"/>
                </a:lnTo>
                <a:lnTo>
                  <a:pt x="5005462" y="5088541"/>
                </a:lnTo>
                <a:lnTo>
                  <a:pt x="0" y="508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16471" y="3604367"/>
            <a:ext cx="10124089" cy="456006"/>
          </a:xfrm>
          <a:custGeom>
            <a:avLst/>
            <a:gdLst/>
            <a:ahLst/>
            <a:cxnLst/>
            <a:rect l="l" t="t" r="r" b="b"/>
            <a:pathLst>
              <a:path w="10124089" h="456006">
                <a:moveTo>
                  <a:pt x="0" y="0"/>
                </a:moveTo>
                <a:lnTo>
                  <a:pt x="10124089" y="0"/>
                </a:lnTo>
                <a:lnTo>
                  <a:pt x="10124089" y="456006"/>
                </a:lnTo>
                <a:lnTo>
                  <a:pt x="0" y="456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154" b="-3142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00826" y="5690314"/>
            <a:ext cx="4597410" cy="585670"/>
          </a:xfrm>
          <a:custGeom>
            <a:avLst/>
            <a:gdLst/>
            <a:ahLst/>
            <a:cxnLst/>
            <a:rect l="l" t="t" r="r" b="b"/>
            <a:pathLst>
              <a:path w="4597410" h="585670">
                <a:moveTo>
                  <a:pt x="0" y="0"/>
                </a:moveTo>
                <a:lnTo>
                  <a:pt x="4597411" y="0"/>
                </a:lnTo>
                <a:lnTo>
                  <a:pt x="4597411" y="585670"/>
                </a:lnTo>
                <a:lnTo>
                  <a:pt x="0" y="58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610" b="-3584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08212" y="2865863"/>
            <a:ext cx="433472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데이터에서 제외시킬 장르 추출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데이터 소개 및 전처리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전처리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3674" y="2875388"/>
            <a:ext cx="4478044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장르 리스트 소문자 및 공백 제거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3674" y="4962525"/>
            <a:ext cx="5274256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신뢰도 확보를 위한 리뷰 수 기준 필터링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08212" y="3604367"/>
            <a:ext cx="10945273" cy="822477"/>
          </a:xfrm>
          <a:custGeom>
            <a:avLst/>
            <a:gdLst/>
            <a:ahLst/>
            <a:cxnLst/>
            <a:rect l="l" t="t" r="r" b="b"/>
            <a:pathLst>
              <a:path w="10945273" h="822477">
                <a:moveTo>
                  <a:pt x="0" y="0"/>
                </a:moveTo>
                <a:lnTo>
                  <a:pt x="10945272" y="0"/>
                </a:lnTo>
                <a:lnTo>
                  <a:pt x="10945272" y="822477"/>
                </a:lnTo>
                <a:lnTo>
                  <a:pt x="0" y="82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08212" y="5372100"/>
            <a:ext cx="6555816" cy="890296"/>
          </a:xfrm>
          <a:custGeom>
            <a:avLst/>
            <a:gdLst/>
            <a:ahLst/>
            <a:cxnLst/>
            <a:rect l="l" t="t" r="r" b="b"/>
            <a:pathLst>
              <a:path w="6555816" h="890296">
                <a:moveTo>
                  <a:pt x="0" y="0"/>
                </a:moveTo>
                <a:lnTo>
                  <a:pt x="6555815" y="0"/>
                </a:lnTo>
                <a:lnTo>
                  <a:pt x="6555815" y="890296"/>
                </a:lnTo>
                <a:lnTo>
                  <a:pt x="0" y="890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8212" y="7048525"/>
            <a:ext cx="10614526" cy="2282123"/>
          </a:xfrm>
          <a:custGeom>
            <a:avLst/>
            <a:gdLst/>
            <a:ahLst/>
            <a:cxnLst/>
            <a:rect l="l" t="t" r="r" b="b"/>
            <a:pathLst>
              <a:path w="10614526" h="2282123">
                <a:moveTo>
                  <a:pt x="0" y="0"/>
                </a:moveTo>
                <a:lnTo>
                  <a:pt x="10614526" y="0"/>
                </a:lnTo>
                <a:lnTo>
                  <a:pt x="10614526" y="2282124"/>
                </a:lnTo>
                <a:lnTo>
                  <a:pt x="0" y="228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08212" y="2865863"/>
            <a:ext cx="4334725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‘Free to Play’ 장르 오류 보정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데이터 소개 및 전처리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전처리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8212" y="4633596"/>
            <a:ext cx="6994074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출시 연도별 게임 수가 10개 미만인 경우 분석에서 제외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8212" y="6310021"/>
            <a:ext cx="6006771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10달러 단위 가격 구간($0–9, $10–19 등) 생성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469"/>
            <a:ext cx="16230600" cy="7765584"/>
            <a:chOff x="0" y="0"/>
            <a:chExt cx="3804573" cy="1820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4572" cy="1820310"/>
            </a:xfrm>
            <a:custGeom>
              <a:avLst/>
              <a:gdLst/>
              <a:ahLst/>
              <a:cxnLst/>
              <a:rect l="l" t="t" r="r" b="b"/>
              <a:pathLst>
                <a:path w="3804572" h="1820310">
                  <a:moveTo>
                    <a:pt x="0" y="0"/>
                  </a:moveTo>
                  <a:lnTo>
                    <a:pt x="3804572" y="0"/>
                  </a:lnTo>
                  <a:lnTo>
                    <a:pt x="3804572" y="1820310"/>
                  </a:lnTo>
                  <a:lnTo>
                    <a:pt x="0" y="18203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3EA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04573" cy="1867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468700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66414" y="3604367"/>
            <a:ext cx="7777586" cy="3172831"/>
          </a:xfrm>
          <a:custGeom>
            <a:avLst/>
            <a:gdLst/>
            <a:ahLst/>
            <a:cxnLst/>
            <a:rect l="l" t="t" r="r" b="b"/>
            <a:pathLst>
              <a:path w="7777586" h="3172831">
                <a:moveTo>
                  <a:pt x="0" y="0"/>
                </a:moveTo>
                <a:lnTo>
                  <a:pt x="7777586" y="0"/>
                </a:lnTo>
                <a:lnTo>
                  <a:pt x="7777586" y="3172831"/>
                </a:lnTo>
                <a:lnTo>
                  <a:pt x="0" y="317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18214" y="3604367"/>
            <a:ext cx="6912628" cy="4279246"/>
          </a:xfrm>
          <a:custGeom>
            <a:avLst/>
            <a:gdLst/>
            <a:ahLst/>
            <a:cxnLst/>
            <a:rect l="l" t="t" r="r" b="b"/>
            <a:pathLst>
              <a:path w="6912628" h="4279246">
                <a:moveTo>
                  <a:pt x="0" y="0"/>
                </a:moveTo>
                <a:lnTo>
                  <a:pt x="6912629" y="0"/>
                </a:lnTo>
                <a:lnTo>
                  <a:pt x="6912629" y="4279246"/>
                </a:lnTo>
                <a:lnTo>
                  <a:pt x="0" y="427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08212" y="2865863"/>
            <a:ext cx="5688286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 구간 + 장르×가격 긍정 평가 비율 계산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64887"/>
            <a:ext cx="6919973" cy="7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  <a:spcBef>
                <a:spcPct val="0"/>
              </a:spcBef>
            </a:pPr>
            <a:r>
              <a:rPr lang="en-US" sz="509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 데이터 소개 및 전처리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24" y="2330845"/>
            <a:ext cx="2953963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977"/>
              </a:lnSpc>
              <a:buFont typeface="Arial"/>
              <a:buChar char="•"/>
            </a:pPr>
            <a:r>
              <a:rPr lang="en-US" sz="2599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전처리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8214" y="2865863"/>
            <a:ext cx="6118241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연도 기준 데이터 정리 과정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651</Words>
  <Application>Microsoft Office PowerPoint</Application>
  <PresentationFormat>사용자 지정</PresentationFormat>
  <Paragraphs>109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210 디딤고딕</vt:lpstr>
      <vt:lpstr>Arial</vt:lpstr>
      <vt:lpstr>Calibri</vt:lpstr>
      <vt:lpstr>Black Han Sans</vt:lpstr>
      <vt:lpstr>210 디딤고딕 Bold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마케팅 비즈니스 제안서 프레젠테이션의 사본</dc:title>
  <cp:lastModifiedBy>geunju oh</cp:lastModifiedBy>
  <cp:revision>2</cp:revision>
  <dcterms:created xsi:type="dcterms:W3CDTF">2006-08-16T00:00:00Z</dcterms:created>
  <dcterms:modified xsi:type="dcterms:W3CDTF">2025-06-13T18:13:06Z</dcterms:modified>
  <dc:identifier>DAGqKfKVYB4</dc:identifier>
</cp:coreProperties>
</file>